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7" r:id="rId2"/>
    <p:sldId id="302" r:id="rId3"/>
    <p:sldId id="294" r:id="rId4"/>
    <p:sldId id="301" r:id="rId5"/>
    <p:sldId id="290" r:id="rId6"/>
    <p:sldId id="304" r:id="rId7"/>
    <p:sldId id="305" r:id="rId8"/>
    <p:sldId id="308" r:id="rId9"/>
    <p:sldId id="30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272"/>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F54DC8-5A73-7147-AE77-6A9F154D0894}" type="datetimeFigureOut">
              <a:rPr lang="en-US" smtClean="0"/>
              <a:t>8/9/19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F3FA68-9DD7-9845-9FB4-561235844EDF}" type="slidenum">
              <a:rPr lang="en-US" smtClean="0"/>
              <a:t>‹#›</a:t>
            </a:fld>
            <a:endParaRPr lang="en-US"/>
          </a:p>
        </p:txBody>
      </p:sp>
    </p:spTree>
    <p:extLst>
      <p:ext uri="{BB962C8B-B14F-4D97-AF65-F5344CB8AC3E}">
        <p14:creationId xmlns:p14="http://schemas.microsoft.com/office/powerpoint/2010/main" val="4227619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Fig: Principal component analysis (PCA)-based clustering plot, MA plot and heatmap plot. (a) </a:t>
            </a:r>
            <a:r>
              <a:rPr lang="en-GB" sz="1200" dirty="0"/>
              <a:t>Unbiased PCA-based clustering of treatment TX and SHAM with different gestational age 129 and 143 days. The 500 most variable genes and the two principal components were used for clustering and to describe the variance between the subsets.</a:t>
            </a:r>
            <a:r>
              <a:rPr lang="en-US" sz="1200" dirty="0"/>
              <a:t>  (b) MA plot showing additional differentially expressed genes for comparison TX and SHAM.  Labels the Genes with absolute l2FC (log2 fold changes) &gt;=3, and highlight  the key genes LEP and UCP1 with purple colors. (c)  Clustering Heatmap analysis for the top 262 genes under the DESeq2 comparison for TX against SHAM with </a:t>
            </a:r>
            <a:r>
              <a:rPr lang="en-US" sz="1200" dirty="0" err="1"/>
              <a:t>padj</a:t>
            </a:r>
            <a:r>
              <a:rPr lang="en-US" sz="1200" dirty="0"/>
              <a:t> &lt; 0.05 &amp; absolute I2FC &gt;= 2. </a:t>
            </a:r>
          </a:p>
          <a:p>
            <a:endParaRPr lang="en-US" sz="1200" dirty="0"/>
          </a:p>
          <a:p>
            <a:r>
              <a:rPr lang="en-US" sz="1200" dirty="0"/>
              <a:t>Original Figures’ Names:</a:t>
            </a:r>
          </a:p>
          <a:p>
            <a:pPr marL="228600" indent="-228600">
              <a:buAutoNum type="alphaLcParenBoth"/>
            </a:pPr>
            <a:r>
              <a:rPr lang="en-US" dirty="0"/>
              <a:t> CTR_ajf1005_0001-ColorPCA_shapeAge_TX_SHAM_rm27_rm3_collapsed_newshape_vsd_23_07_19.pdf</a:t>
            </a:r>
          </a:p>
          <a:p>
            <a:pPr marL="228600" indent="-228600">
              <a:buAutoNum type="alphaLcParenBoth"/>
            </a:pPr>
            <a:r>
              <a:rPr lang="en-US" dirty="0"/>
              <a:t> CTR_ajf1005_0001-MAplot_TX_SHAM_rm27_rm3_23_07_2019.pdf</a:t>
            </a:r>
          </a:p>
          <a:p>
            <a:pPr marL="228600" indent="-228600">
              <a:buAutoNum type="alphaLcParenBoth"/>
            </a:pPr>
            <a:r>
              <a:rPr lang="en-US" dirty="0"/>
              <a:t> CTR_ajf1005_0001-Heatmap_TX_SHAM_padj0.05_lfc2_top272_rm27_rm3_rmLC_23_07_2019.pdf</a:t>
            </a:r>
          </a:p>
        </p:txBody>
      </p:sp>
      <p:sp>
        <p:nvSpPr>
          <p:cNvPr id="4" name="Slide Number Placeholder 3"/>
          <p:cNvSpPr>
            <a:spLocks noGrp="1"/>
          </p:cNvSpPr>
          <p:nvPr>
            <p:ph type="sldNum" sz="quarter" idx="5"/>
          </p:nvPr>
        </p:nvSpPr>
        <p:spPr/>
        <p:txBody>
          <a:bodyPr/>
          <a:lstStyle/>
          <a:p>
            <a:fld id="{B512CC7F-5A8A-804F-A7B0-9210612DBB70}" type="slidenum">
              <a:rPr lang="en-US" smtClean="0"/>
              <a:t>2</a:t>
            </a:fld>
            <a:endParaRPr lang="en-US"/>
          </a:p>
        </p:txBody>
      </p:sp>
    </p:spTree>
    <p:extLst>
      <p:ext uri="{BB962C8B-B14F-4D97-AF65-F5344CB8AC3E}">
        <p14:creationId xmlns:p14="http://schemas.microsoft.com/office/powerpoint/2010/main" val="4257674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 Volcano plots for different comparisons. </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dirty="0"/>
              <a:t>compare TX vs SHAM, colored dots are significant differential expressed genes (</a:t>
            </a:r>
            <a:r>
              <a:rPr lang="en-US" dirty="0" err="1"/>
              <a:t>padj</a:t>
            </a:r>
            <a:r>
              <a:rPr lang="en-US" dirty="0"/>
              <a:t> &lt; 0.05, abs(log2FoldChange) &gt;= 1), </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dirty="0"/>
              <a:t>Compare gestational age  143 vs 129. colored dots are significant differential expressed genes (</a:t>
            </a:r>
            <a:r>
              <a:rPr lang="en-US" dirty="0" err="1"/>
              <a:t>padj</a:t>
            </a:r>
            <a:r>
              <a:rPr lang="en-US" dirty="0"/>
              <a:t> &lt; 0.05, abs(log2FoldChange) &gt;= 1). </a:t>
            </a:r>
          </a:p>
          <a:p>
            <a:r>
              <a:rPr lang="en-US" dirty="0"/>
              <a:t>The blue dots represented down-regulated, red dots represented up-regulated genes, respectively. Labelled the top 10 genes names for both up/down regulated genes.</a:t>
            </a:r>
          </a:p>
          <a:p>
            <a:endParaRPr lang="en-US" dirty="0"/>
          </a:p>
          <a:p>
            <a:r>
              <a:rPr lang="en-US" dirty="0"/>
              <a:t>(a) (b) CTR_ajf1005_0001-ModelComparison_Group56_VolcanoPlot_23_07_2019.pdf</a:t>
            </a:r>
          </a:p>
        </p:txBody>
      </p:sp>
      <p:sp>
        <p:nvSpPr>
          <p:cNvPr id="4" name="Slide Number Placeholder 3"/>
          <p:cNvSpPr>
            <a:spLocks noGrp="1"/>
          </p:cNvSpPr>
          <p:nvPr>
            <p:ph type="sldNum" sz="quarter" idx="5"/>
          </p:nvPr>
        </p:nvSpPr>
        <p:spPr/>
        <p:txBody>
          <a:bodyPr/>
          <a:lstStyle/>
          <a:p>
            <a:fld id="{B512CC7F-5A8A-804F-A7B0-9210612DBB70}" type="slidenum">
              <a:rPr lang="en-US" smtClean="0"/>
              <a:t>3</a:t>
            </a:fld>
            <a:endParaRPr lang="en-US"/>
          </a:p>
        </p:txBody>
      </p:sp>
    </p:spTree>
    <p:extLst>
      <p:ext uri="{BB962C8B-B14F-4D97-AF65-F5344CB8AC3E}">
        <p14:creationId xmlns:p14="http://schemas.microsoft.com/office/powerpoint/2010/main" val="3110710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Volcano plots with different comparisons within either treatments or gestational age as defined. Labeled the top 10 down/up regulated genes for each comparisons .  (a) and (b) within treatment compare the gestational age; (c.) and (d) within gestational age compare TX and SHAM. The blue dots represented down-regulated, red dots represented up-regulated genes, respectively. Labelled the top 10 genes names for both up/down regulated genes.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 CTR_ajf1005_0001-ModelComparison_Group4_VolcanoPlot_23_07_2019.pdf</a:t>
            </a:r>
          </a:p>
          <a:p>
            <a:endParaRPr lang="en-US" dirty="0"/>
          </a:p>
        </p:txBody>
      </p:sp>
      <p:sp>
        <p:nvSpPr>
          <p:cNvPr id="4" name="Slide Number Placeholder 3"/>
          <p:cNvSpPr>
            <a:spLocks noGrp="1"/>
          </p:cNvSpPr>
          <p:nvPr>
            <p:ph type="sldNum" sz="quarter" idx="5"/>
          </p:nvPr>
        </p:nvSpPr>
        <p:spPr/>
        <p:txBody>
          <a:bodyPr/>
          <a:lstStyle/>
          <a:p>
            <a:fld id="{B512CC7F-5A8A-804F-A7B0-9210612DBB70}" type="slidenum">
              <a:rPr lang="en-US" smtClean="0"/>
              <a:t>4</a:t>
            </a:fld>
            <a:endParaRPr lang="en-US"/>
          </a:p>
        </p:txBody>
      </p:sp>
    </p:spTree>
    <p:extLst>
      <p:ext uri="{BB962C8B-B14F-4D97-AF65-F5344CB8AC3E}">
        <p14:creationId xmlns:p14="http://schemas.microsoft.com/office/powerpoint/2010/main" val="212553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 Fig : First two PCs explain differences between the subsets of adipose tissues and DEGs intersection summary </a:t>
            </a:r>
            <a:r>
              <a:rPr lang="en-US" sz="1200" dirty="0" err="1"/>
              <a:t>UpSetR</a:t>
            </a:r>
            <a:r>
              <a:rPr lang="en-US" sz="1200" dirty="0"/>
              <a:t> plot with 6 different comparison models.</a:t>
            </a:r>
          </a:p>
          <a:p>
            <a:r>
              <a:rPr lang="en-US" sz="1200" dirty="0"/>
              <a:t>(a.) Top genes explaining the variance within principal component 1 (PC1), treatment difference.  </a:t>
            </a:r>
          </a:p>
          <a:p>
            <a:r>
              <a:rPr lang="en-US" sz="1200" dirty="0"/>
              <a:t>(b.) Top genes explaining the variance within principal component 2 (PC2), within treatment the gestation age difference.</a:t>
            </a:r>
          </a:p>
          <a:p>
            <a:r>
              <a:rPr lang="en-US" sz="1200" dirty="0"/>
              <a:t>(c.)</a:t>
            </a:r>
            <a:r>
              <a:rPr lang="en-GB" sz="1200" dirty="0"/>
              <a:t>. Significant differentially expressed genes with a absolute log2fold change &gt;= 1, </a:t>
            </a:r>
            <a:r>
              <a:rPr lang="en-GB" sz="1200" dirty="0" err="1"/>
              <a:t>padj</a:t>
            </a:r>
            <a:r>
              <a:rPr lang="en-GB" sz="1200" dirty="0"/>
              <a:t> &lt; 0.05 , selected from 6 different comparisons between treatment and gestational age.  The numbers in the left annotation panels are the number of the total significant genes identified based on the corresponding pairwise comparisons.</a:t>
            </a:r>
            <a:endParaRPr lang="en-US" sz="1200" dirty="0"/>
          </a:p>
          <a:p>
            <a:endParaRPr lang="en-US" sz="1200" dirty="0"/>
          </a:p>
          <a:p>
            <a:r>
              <a:rPr lang="en-US" sz="1200" dirty="0"/>
              <a:t>(a) CTR_ajf1005_0001-ColorPCA_PC1_TX_SHAM_GesAge_rm27_rm3_collapsed_vsd.pdf</a:t>
            </a:r>
          </a:p>
          <a:p>
            <a:r>
              <a:rPr lang="en-US" sz="1200" dirty="0"/>
              <a:t>(b) CTR_ajf1005_0001-ColorPCA_PC2_TX_SHAM_GesAge_rm27_rm3_collapsed_vsd.pdf</a:t>
            </a:r>
          </a:p>
          <a:p>
            <a:r>
              <a:rPr lang="en-US" sz="1200" dirty="0"/>
              <a:t>(c) CTR_ajf1005_0001-DESeq2_6Comparisons_sigGenes_UpsetR_all_05_08_2019.pdf</a:t>
            </a:r>
          </a:p>
          <a:p>
            <a:endParaRPr lang="en-US" sz="1200" dirty="0"/>
          </a:p>
          <a:p>
            <a:endParaRPr lang="en-US" sz="1200" dirty="0"/>
          </a:p>
        </p:txBody>
      </p:sp>
      <p:sp>
        <p:nvSpPr>
          <p:cNvPr id="4" name="Slide Number Placeholder 3"/>
          <p:cNvSpPr>
            <a:spLocks noGrp="1"/>
          </p:cNvSpPr>
          <p:nvPr>
            <p:ph type="sldNum" sz="quarter" idx="5"/>
          </p:nvPr>
        </p:nvSpPr>
        <p:spPr/>
        <p:txBody>
          <a:bodyPr/>
          <a:lstStyle/>
          <a:p>
            <a:fld id="{41DC1A44-0744-AE41-8FF2-7EBD1B0AFB6F}" type="slidenum">
              <a:rPr lang="en-US" smtClean="0"/>
              <a:t>5</a:t>
            </a:fld>
            <a:endParaRPr lang="en-US"/>
          </a:p>
        </p:txBody>
      </p:sp>
    </p:spTree>
    <p:extLst>
      <p:ext uri="{BB962C8B-B14F-4D97-AF65-F5344CB8AC3E}">
        <p14:creationId xmlns:p14="http://schemas.microsoft.com/office/powerpoint/2010/main" val="2327599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a:t>
            </a:r>
            <a:r>
              <a:rPr lang="en-US" dirty="0" err="1"/>
              <a:t>UpSetR</a:t>
            </a:r>
            <a:r>
              <a:rPr lang="en-US" dirty="0"/>
              <a:t> plot only unique number of significant genes after removing all of the intersections, and </a:t>
            </a:r>
            <a:r>
              <a:rPr lang="en-US" dirty="0" err="1"/>
              <a:t>barplot</a:t>
            </a:r>
            <a:r>
              <a:rPr lang="en-US" dirty="0"/>
              <a:t> summary for the number of  up/down significant differential genes. And the </a:t>
            </a:r>
            <a:r>
              <a:rPr lang="en-US" dirty="0" err="1"/>
              <a:t>differential+differential</a:t>
            </a:r>
            <a:r>
              <a:rPr lang="en-US" dirty="0"/>
              <a:t> plot as defined. </a:t>
            </a:r>
          </a:p>
          <a:p>
            <a:pPr marL="228600" indent="-228600">
              <a:buAutoNum type="alphaLcParenBoth"/>
            </a:pPr>
            <a:r>
              <a:rPr lang="en-US" dirty="0" err="1"/>
              <a:t>UpSetR</a:t>
            </a:r>
            <a:r>
              <a:rPr lang="en-US" dirty="0"/>
              <a:t> plot for six comparisons, only display the unique significant genes in each comparisons;</a:t>
            </a:r>
          </a:p>
          <a:p>
            <a:pPr marL="228600" indent="-228600">
              <a:buAutoNum type="alphaLcParenBoth"/>
            </a:pPr>
            <a:r>
              <a:rPr lang="en-US" dirty="0" err="1"/>
              <a:t>Barplot</a:t>
            </a:r>
            <a:r>
              <a:rPr lang="en-US" dirty="0"/>
              <a:t> summary for the number of  up/down significant differential genes for six models. </a:t>
            </a:r>
          </a:p>
          <a:p>
            <a:pPr marL="228600" indent="-228600">
              <a:buAutoNum type="alphaLcParenBoth"/>
            </a:pPr>
            <a:r>
              <a:rPr lang="en-US" dirty="0"/>
              <a:t>Differential correlation plot, 143 (TX vs SHAM) :: VS :: 129 (TX vs SHAM); Blue color- 129 (TX vs SHAM) only; Green color- 143 (TX vs SHAM) only; purple – Common significant between 143 (TX vs SHAM) and 129 (TX vs SHAM); grey- non-significant genes. </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dirty="0"/>
              <a:t>Differential correlation plot, TX (143 vs 129) :: VS :: SHAM (143 vs 129); Blue color- SHAM (143 vs 129) only; Green color- TX (143 vs 129) only; purple – Common significant between TX (143 vs 129) and SHAM (143 vs 129); grey- non-significant genes. </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endParaRPr lang="en-US" dirty="0"/>
          </a:p>
          <a:p>
            <a:pPr marL="685800" marR="0" lvl="1" indent="-228600" algn="l" defTabSz="914400" rtl="0" eaLnBrk="1" fontAlgn="auto" latinLnBrk="0" hangingPunct="1">
              <a:lnSpc>
                <a:spcPct val="100000"/>
              </a:lnSpc>
              <a:spcBef>
                <a:spcPts val="0"/>
              </a:spcBef>
              <a:spcAft>
                <a:spcPts val="0"/>
              </a:spcAft>
              <a:buClrTx/>
              <a:buSzTx/>
              <a:buFontTx/>
              <a:buAutoNum type="alphaLcParenBoth"/>
              <a:tabLst/>
              <a:defRPr/>
            </a:pPr>
            <a:r>
              <a:rPr lang="en-US" dirty="0"/>
              <a:t>CTR_ajf1005_0001-DESeq2_6Comparisons_sigGenes_UpsetR_onlyUnique_05_08_2019.pdf</a:t>
            </a:r>
          </a:p>
          <a:p>
            <a:pPr marL="685800" marR="0" lvl="1" indent="-228600" algn="l" defTabSz="914400" rtl="0" eaLnBrk="1" fontAlgn="auto" latinLnBrk="0" hangingPunct="1">
              <a:lnSpc>
                <a:spcPct val="100000"/>
              </a:lnSpc>
              <a:spcBef>
                <a:spcPts val="0"/>
              </a:spcBef>
              <a:spcAft>
                <a:spcPts val="0"/>
              </a:spcAft>
              <a:buClrTx/>
              <a:buSzTx/>
              <a:buFontTx/>
              <a:buAutoNum type="alphaLcParenBoth"/>
              <a:tabLst/>
              <a:defRPr/>
            </a:pPr>
            <a:r>
              <a:rPr lang="en-US" dirty="0"/>
              <a:t>CTR_ajf1005_0001-Barplot_SigDEGs_summary_Model1-6_01_08_2019.pdf</a:t>
            </a:r>
          </a:p>
          <a:p>
            <a:pPr marL="685800" marR="0" lvl="1" indent="-228600" algn="l" defTabSz="914400" rtl="0" eaLnBrk="1" fontAlgn="auto" latinLnBrk="0" hangingPunct="1">
              <a:lnSpc>
                <a:spcPct val="100000"/>
              </a:lnSpc>
              <a:spcBef>
                <a:spcPts val="0"/>
              </a:spcBef>
              <a:spcAft>
                <a:spcPts val="0"/>
              </a:spcAft>
              <a:buClrTx/>
              <a:buSzTx/>
              <a:buFontTx/>
              <a:buAutoNum type="alphaLcParenBoth"/>
              <a:tabLst/>
              <a:defRPr/>
            </a:pPr>
            <a:r>
              <a:rPr lang="en-US" dirty="0"/>
              <a:t>CTR_ajf1005_0001-CorrPlot_143_TXvSHAM_vs_129_TXvSHAM_p0.05_l2fc1_p0.01_l2fc1.5_31_07_2019.pdf</a:t>
            </a:r>
          </a:p>
          <a:p>
            <a:pPr marL="685800" marR="0" lvl="1" indent="-228600" algn="l" defTabSz="914400" rtl="0" eaLnBrk="1" fontAlgn="auto" latinLnBrk="0" hangingPunct="1">
              <a:lnSpc>
                <a:spcPct val="100000"/>
              </a:lnSpc>
              <a:spcBef>
                <a:spcPts val="0"/>
              </a:spcBef>
              <a:spcAft>
                <a:spcPts val="0"/>
              </a:spcAft>
              <a:buClrTx/>
              <a:buSzTx/>
              <a:buFontTx/>
              <a:buAutoNum type="alphaLcParenBoth"/>
              <a:tabLst/>
              <a:defRPr/>
            </a:pPr>
            <a:r>
              <a:rPr lang="en-US" dirty="0"/>
              <a:t>CTR_ajf1005_0001-CorrPlot_TX_143v129_vs_SHAM_143v129_p0.05_l2fc1_p0.01_l2fc1.5_31_07_2019.pdf</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endParaRPr lang="en-US" dirty="0"/>
          </a:p>
          <a:p>
            <a:pPr marL="228600" indent="-228600">
              <a:buAutoNum type="alphaLcParenBoth"/>
            </a:pPr>
            <a:endParaRPr lang="en-US" dirty="0"/>
          </a:p>
          <a:p>
            <a:endParaRPr lang="en-US" dirty="0"/>
          </a:p>
        </p:txBody>
      </p:sp>
      <p:sp>
        <p:nvSpPr>
          <p:cNvPr id="4" name="Slide Number Placeholder 3"/>
          <p:cNvSpPr>
            <a:spLocks noGrp="1"/>
          </p:cNvSpPr>
          <p:nvPr>
            <p:ph type="sldNum" sz="quarter" idx="5"/>
          </p:nvPr>
        </p:nvSpPr>
        <p:spPr/>
        <p:txBody>
          <a:bodyPr/>
          <a:lstStyle/>
          <a:p>
            <a:fld id="{B512CC7F-5A8A-804F-A7B0-9210612DBB70}" type="slidenum">
              <a:rPr lang="en-US" smtClean="0"/>
              <a:t>6</a:t>
            </a:fld>
            <a:endParaRPr lang="en-US"/>
          </a:p>
        </p:txBody>
      </p:sp>
    </p:spTree>
    <p:extLst>
      <p:ext uri="{BB962C8B-B14F-4D97-AF65-F5344CB8AC3E}">
        <p14:creationId xmlns:p14="http://schemas.microsoft.com/office/powerpoint/2010/main" val="3779338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KEGG pathway heatmap and Biological Process ontology pathways summary for 6 models. </a:t>
            </a:r>
          </a:p>
          <a:p>
            <a:endParaRPr lang="en-US" dirty="0"/>
          </a:p>
          <a:p>
            <a:r>
              <a:rPr lang="en-US" dirty="0"/>
              <a:t>Note: The new run used the new updates ensemble version, and we lost the MAPK, Rap1, Ras, PI3K-Akt TNF and NF-Kappa pathways in KEGG pathway. </a:t>
            </a:r>
          </a:p>
          <a:p>
            <a:endParaRPr lang="en-US" dirty="0"/>
          </a:p>
          <a:p>
            <a:endParaRPr lang="en-US" dirty="0"/>
          </a:p>
          <a:p>
            <a:r>
              <a:rPr lang="en-US" dirty="0"/>
              <a:t>CTR_ajf1005_0001-BPpathway_6models_Heatmap_05_08_2019.pdf</a:t>
            </a:r>
          </a:p>
          <a:p>
            <a:r>
              <a:rPr lang="en-US" dirty="0"/>
              <a:t>CTR_ajf1005_0001-KEGGpathway_6models_Heatmap_05_08_2019.pdf</a:t>
            </a:r>
          </a:p>
          <a:p>
            <a:endParaRPr lang="en-US" dirty="0"/>
          </a:p>
          <a:p>
            <a:endParaRPr lang="en-US" dirty="0"/>
          </a:p>
        </p:txBody>
      </p:sp>
      <p:sp>
        <p:nvSpPr>
          <p:cNvPr id="4" name="Slide Number Placeholder 3"/>
          <p:cNvSpPr>
            <a:spLocks noGrp="1"/>
          </p:cNvSpPr>
          <p:nvPr>
            <p:ph type="sldNum" sz="quarter" idx="5"/>
          </p:nvPr>
        </p:nvSpPr>
        <p:spPr/>
        <p:txBody>
          <a:bodyPr/>
          <a:lstStyle/>
          <a:p>
            <a:fld id="{B512CC7F-5A8A-804F-A7B0-9210612DBB70}" type="slidenum">
              <a:rPr lang="en-US" smtClean="0"/>
              <a:t>7</a:t>
            </a:fld>
            <a:endParaRPr lang="en-US"/>
          </a:p>
        </p:txBody>
      </p:sp>
    </p:spTree>
    <p:extLst>
      <p:ext uri="{BB962C8B-B14F-4D97-AF65-F5344CB8AC3E}">
        <p14:creationId xmlns:p14="http://schemas.microsoft.com/office/powerpoint/2010/main" val="3742887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Barplot</a:t>
            </a:r>
            <a:r>
              <a:rPr lang="en-US" dirty="0"/>
              <a:t> for KEGG pathway with the number of down/up regulated genes summary and </a:t>
            </a:r>
            <a:r>
              <a:rPr lang="en-US" dirty="0" err="1"/>
              <a:t>Zscore</a:t>
            </a:r>
            <a:r>
              <a:rPr lang="en-US" dirty="0"/>
              <a:t>. The blue and red color represent the down/up regulated genes identified by the KEGG pathways. Z-score was calculated as following,</a:t>
            </a:r>
          </a:p>
          <a:p>
            <a:r>
              <a:rPr lang="en-US" dirty="0"/>
              <a:t>(number of up regulated genes – number of down regulated genes)/ sqrt(genes counts).</a:t>
            </a:r>
          </a:p>
          <a:p>
            <a:r>
              <a:rPr lang="en-US" dirty="0"/>
              <a:t>CTR_ajf1005_0001-Kegg_sheep_TXvsSHAM_GeneCount_Barplot_N44_08_08_19.pdf</a:t>
            </a:r>
          </a:p>
        </p:txBody>
      </p:sp>
      <p:sp>
        <p:nvSpPr>
          <p:cNvPr id="4" name="Slide Number Placeholder 3"/>
          <p:cNvSpPr>
            <a:spLocks noGrp="1"/>
          </p:cNvSpPr>
          <p:nvPr>
            <p:ph type="sldNum" sz="quarter" idx="5"/>
          </p:nvPr>
        </p:nvSpPr>
        <p:spPr/>
        <p:txBody>
          <a:bodyPr/>
          <a:lstStyle/>
          <a:p>
            <a:fld id="{F1F3FA68-9DD7-9845-9FB4-561235844EDF}" type="slidenum">
              <a:rPr lang="en-US" smtClean="0"/>
              <a:t>8</a:t>
            </a:fld>
            <a:endParaRPr lang="en-US"/>
          </a:p>
        </p:txBody>
      </p:sp>
    </p:spTree>
    <p:extLst>
      <p:ext uri="{BB962C8B-B14F-4D97-AF65-F5344CB8AC3E}">
        <p14:creationId xmlns:p14="http://schemas.microsoft.com/office/powerpoint/2010/main" val="2762233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Barplot</a:t>
            </a:r>
            <a:r>
              <a:rPr lang="en-US" dirty="0"/>
              <a:t> for  Gene Ontology Biological process with the number of down/up regulated genes summary and </a:t>
            </a:r>
            <a:r>
              <a:rPr lang="en-US" dirty="0" err="1"/>
              <a:t>Zscore</a:t>
            </a:r>
            <a:r>
              <a:rPr lang="en-US" dirty="0"/>
              <a:t>. The blue and red color represent the down/up regulated genes identified by the Biological process. Z-score was calculated as following,</a:t>
            </a:r>
          </a:p>
          <a:p>
            <a:r>
              <a:rPr lang="en-US" dirty="0"/>
              <a:t>(number of up regulated genes – number of down regulated genes)/ sqrt(genes counts).</a:t>
            </a:r>
          </a:p>
          <a:p>
            <a:r>
              <a:rPr lang="en-US" dirty="0"/>
              <a:t>CTR</a:t>
            </a:r>
            <a:r>
              <a:rPr lang="en-US"/>
              <a:t>_ajf1005_0001-BP_</a:t>
            </a:r>
            <a:r>
              <a:rPr lang="en-US" dirty="0"/>
              <a:t>sheep_TXvsSHAM_GeneCount_Barplot_N44_08_08_19.pdf</a:t>
            </a:r>
          </a:p>
        </p:txBody>
      </p:sp>
      <p:sp>
        <p:nvSpPr>
          <p:cNvPr id="4" name="Slide Number Placeholder 3"/>
          <p:cNvSpPr>
            <a:spLocks noGrp="1"/>
          </p:cNvSpPr>
          <p:nvPr>
            <p:ph type="sldNum" sz="quarter" idx="5"/>
          </p:nvPr>
        </p:nvSpPr>
        <p:spPr/>
        <p:txBody>
          <a:bodyPr/>
          <a:lstStyle/>
          <a:p>
            <a:fld id="{F1F3FA68-9DD7-9845-9FB4-561235844EDF}" type="slidenum">
              <a:rPr lang="en-US" smtClean="0"/>
              <a:t>9</a:t>
            </a:fld>
            <a:endParaRPr lang="en-US"/>
          </a:p>
        </p:txBody>
      </p:sp>
    </p:spTree>
    <p:extLst>
      <p:ext uri="{BB962C8B-B14F-4D97-AF65-F5344CB8AC3E}">
        <p14:creationId xmlns:p14="http://schemas.microsoft.com/office/powerpoint/2010/main" val="623686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72275-BCC5-DA42-BC2B-4F47B3818F6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9EDC2C8-73BF-1D40-92CE-63AB1F2D18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0304617-2892-9640-B7DE-5F30BA698FB9}"/>
              </a:ext>
            </a:extLst>
          </p:cNvPr>
          <p:cNvSpPr>
            <a:spLocks noGrp="1"/>
          </p:cNvSpPr>
          <p:nvPr>
            <p:ph type="dt" sz="half" idx="10"/>
          </p:nvPr>
        </p:nvSpPr>
        <p:spPr/>
        <p:txBody>
          <a:bodyPr/>
          <a:lstStyle/>
          <a:p>
            <a:fld id="{28FF920D-BD57-CC4E-A0CC-7810DF0F6913}" type="datetimeFigureOut">
              <a:rPr lang="en-US" smtClean="0"/>
              <a:t>8/9/19</a:t>
            </a:fld>
            <a:endParaRPr lang="en-US"/>
          </a:p>
        </p:txBody>
      </p:sp>
      <p:sp>
        <p:nvSpPr>
          <p:cNvPr id="5" name="Footer Placeholder 4">
            <a:extLst>
              <a:ext uri="{FF2B5EF4-FFF2-40B4-BE49-F238E27FC236}">
                <a16:creationId xmlns:a16="http://schemas.microsoft.com/office/drawing/2014/main" id="{A9E57E28-5E20-384B-9DB9-1FF2F554CB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88A08-EB9E-9B4E-8561-0D8A14CD364B}"/>
              </a:ext>
            </a:extLst>
          </p:cNvPr>
          <p:cNvSpPr>
            <a:spLocks noGrp="1"/>
          </p:cNvSpPr>
          <p:nvPr>
            <p:ph type="sldNum" sz="quarter" idx="12"/>
          </p:nvPr>
        </p:nvSpPr>
        <p:spPr/>
        <p:txBody>
          <a:bodyPr/>
          <a:lstStyle/>
          <a:p>
            <a:fld id="{D6EC74D5-18AC-8049-835E-7DAC76403433}" type="slidenum">
              <a:rPr lang="en-US" smtClean="0"/>
              <a:t>‹#›</a:t>
            </a:fld>
            <a:endParaRPr lang="en-US"/>
          </a:p>
        </p:txBody>
      </p:sp>
    </p:spTree>
    <p:extLst>
      <p:ext uri="{BB962C8B-B14F-4D97-AF65-F5344CB8AC3E}">
        <p14:creationId xmlns:p14="http://schemas.microsoft.com/office/powerpoint/2010/main" val="1405442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6018-CD0B-4A4E-9A8F-A06FAD9A02E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266CBC0-1891-BB45-9DA3-FFE87184544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FE8957A-4020-4C43-9C41-182F08E8DA22}"/>
              </a:ext>
            </a:extLst>
          </p:cNvPr>
          <p:cNvSpPr>
            <a:spLocks noGrp="1"/>
          </p:cNvSpPr>
          <p:nvPr>
            <p:ph type="dt" sz="half" idx="10"/>
          </p:nvPr>
        </p:nvSpPr>
        <p:spPr/>
        <p:txBody>
          <a:bodyPr/>
          <a:lstStyle/>
          <a:p>
            <a:fld id="{28FF920D-BD57-CC4E-A0CC-7810DF0F6913}" type="datetimeFigureOut">
              <a:rPr lang="en-US" smtClean="0"/>
              <a:t>8/9/19</a:t>
            </a:fld>
            <a:endParaRPr lang="en-US"/>
          </a:p>
        </p:txBody>
      </p:sp>
      <p:sp>
        <p:nvSpPr>
          <p:cNvPr id="5" name="Footer Placeholder 4">
            <a:extLst>
              <a:ext uri="{FF2B5EF4-FFF2-40B4-BE49-F238E27FC236}">
                <a16:creationId xmlns:a16="http://schemas.microsoft.com/office/drawing/2014/main" id="{6232FFE2-0B56-594E-81D0-930A5BF48E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ACEA4D-B259-EB4C-9DDF-15C71A4A2529}"/>
              </a:ext>
            </a:extLst>
          </p:cNvPr>
          <p:cNvSpPr>
            <a:spLocks noGrp="1"/>
          </p:cNvSpPr>
          <p:nvPr>
            <p:ph type="sldNum" sz="quarter" idx="12"/>
          </p:nvPr>
        </p:nvSpPr>
        <p:spPr/>
        <p:txBody>
          <a:bodyPr/>
          <a:lstStyle/>
          <a:p>
            <a:fld id="{D6EC74D5-18AC-8049-835E-7DAC76403433}" type="slidenum">
              <a:rPr lang="en-US" smtClean="0"/>
              <a:t>‹#›</a:t>
            </a:fld>
            <a:endParaRPr lang="en-US"/>
          </a:p>
        </p:txBody>
      </p:sp>
    </p:spTree>
    <p:extLst>
      <p:ext uri="{BB962C8B-B14F-4D97-AF65-F5344CB8AC3E}">
        <p14:creationId xmlns:p14="http://schemas.microsoft.com/office/powerpoint/2010/main" val="4217483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48083B-5CEF-754E-962D-580F8C79234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0E5830C-B142-9444-883A-1F4F4C03AC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5AA0706-7530-8E46-A8AB-5213FF7909AF}"/>
              </a:ext>
            </a:extLst>
          </p:cNvPr>
          <p:cNvSpPr>
            <a:spLocks noGrp="1"/>
          </p:cNvSpPr>
          <p:nvPr>
            <p:ph type="dt" sz="half" idx="10"/>
          </p:nvPr>
        </p:nvSpPr>
        <p:spPr/>
        <p:txBody>
          <a:bodyPr/>
          <a:lstStyle/>
          <a:p>
            <a:fld id="{28FF920D-BD57-CC4E-A0CC-7810DF0F6913}" type="datetimeFigureOut">
              <a:rPr lang="en-US" smtClean="0"/>
              <a:t>8/9/19</a:t>
            </a:fld>
            <a:endParaRPr lang="en-US"/>
          </a:p>
        </p:txBody>
      </p:sp>
      <p:sp>
        <p:nvSpPr>
          <p:cNvPr id="5" name="Footer Placeholder 4">
            <a:extLst>
              <a:ext uri="{FF2B5EF4-FFF2-40B4-BE49-F238E27FC236}">
                <a16:creationId xmlns:a16="http://schemas.microsoft.com/office/drawing/2014/main" id="{DB7D8FE6-0D51-CB4F-B9B1-5BB7AE2E5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86F830-B0B2-9B4F-AD9C-5647DD45B21A}"/>
              </a:ext>
            </a:extLst>
          </p:cNvPr>
          <p:cNvSpPr>
            <a:spLocks noGrp="1"/>
          </p:cNvSpPr>
          <p:nvPr>
            <p:ph type="sldNum" sz="quarter" idx="12"/>
          </p:nvPr>
        </p:nvSpPr>
        <p:spPr/>
        <p:txBody>
          <a:bodyPr/>
          <a:lstStyle/>
          <a:p>
            <a:fld id="{D6EC74D5-18AC-8049-835E-7DAC76403433}" type="slidenum">
              <a:rPr lang="en-US" smtClean="0"/>
              <a:t>‹#›</a:t>
            </a:fld>
            <a:endParaRPr lang="en-US"/>
          </a:p>
        </p:txBody>
      </p:sp>
    </p:spTree>
    <p:extLst>
      <p:ext uri="{BB962C8B-B14F-4D97-AF65-F5344CB8AC3E}">
        <p14:creationId xmlns:p14="http://schemas.microsoft.com/office/powerpoint/2010/main" val="1562597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C0C00-04FF-D947-A412-2E11CDDEF41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592EDAC-6840-8743-9823-98628596E52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9190EEB-A704-1B4A-BF0C-43760D6460EC}"/>
              </a:ext>
            </a:extLst>
          </p:cNvPr>
          <p:cNvSpPr>
            <a:spLocks noGrp="1"/>
          </p:cNvSpPr>
          <p:nvPr>
            <p:ph type="dt" sz="half" idx="10"/>
          </p:nvPr>
        </p:nvSpPr>
        <p:spPr/>
        <p:txBody>
          <a:bodyPr/>
          <a:lstStyle/>
          <a:p>
            <a:fld id="{28FF920D-BD57-CC4E-A0CC-7810DF0F6913}" type="datetimeFigureOut">
              <a:rPr lang="en-US" smtClean="0"/>
              <a:t>8/9/19</a:t>
            </a:fld>
            <a:endParaRPr lang="en-US"/>
          </a:p>
        </p:txBody>
      </p:sp>
      <p:sp>
        <p:nvSpPr>
          <p:cNvPr id="5" name="Footer Placeholder 4">
            <a:extLst>
              <a:ext uri="{FF2B5EF4-FFF2-40B4-BE49-F238E27FC236}">
                <a16:creationId xmlns:a16="http://schemas.microsoft.com/office/drawing/2014/main" id="{5159AD5D-BF9E-714A-83DD-30236D3B79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20B47-8C40-4F41-9358-DD2994054246}"/>
              </a:ext>
            </a:extLst>
          </p:cNvPr>
          <p:cNvSpPr>
            <a:spLocks noGrp="1"/>
          </p:cNvSpPr>
          <p:nvPr>
            <p:ph type="sldNum" sz="quarter" idx="12"/>
          </p:nvPr>
        </p:nvSpPr>
        <p:spPr/>
        <p:txBody>
          <a:bodyPr/>
          <a:lstStyle/>
          <a:p>
            <a:fld id="{D6EC74D5-18AC-8049-835E-7DAC76403433}" type="slidenum">
              <a:rPr lang="en-US" smtClean="0"/>
              <a:t>‹#›</a:t>
            </a:fld>
            <a:endParaRPr lang="en-US"/>
          </a:p>
        </p:txBody>
      </p:sp>
    </p:spTree>
    <p:extLst>
      <p:ext uri="{BB962C8B-B14F-4D97-AF65-F5344CB8AC3E}">
        <p14:creationId xmlns:p14="http://schemas.microsoft.com/office/powerpoint/2010/main" val="3265849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973DE-F93A-2147-B5B0-A78B12D4836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60E4B95-8566-2747-AE52-7A8D02FDD3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C09559C-204D-5A4E-8EF9-58029E59E439}"/>
              </a:ext>
            </a:extLst>
          </p:cNvPr>
          <p:cNvSpPr>
            <a:spLocks noGrp="1"/>
          </p:cNvSpPr>
          <p:nvPr>
            <p:ph type="dt" sz="half" idx="10"/>
          </p:nvPr>
        </p:nvSpPr>
        <p:spPr/>
        <p:txBody>
          <a:bodyPr/>
          <a:lstStyle/>
          <a:p>
            <a:fld id="{28FF920D-BD57-CC4E-A0CC-7810DF0F6913}" type="datetimeFigureOut">
              <a:rPr lang="en-US" smtClean="0"/>
              <a:t>8/9/19</a:t>
            </a:fld>
            <a:endParaRPr lang="en-US"/>
          </a:p>
        </p:txBody>
      </p:sp>
      <p:sp>
        <p:nvSpPr>
          <p:cNvPr id="5" name="Footer Placeholder 4">
            <a:extLst>
              <a:ext uri="{FF2B5EF4-FFF2-40B4-BE49-F238E27FC236}">
                <a16:creationId xmlns:a16="http://schemas.microsoft.com/office/drawing/2014/main" id="{8DCC4396-2501-6647-8F14-8BF2E39993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72C39-2374-CC4E-AFFD-4E2359B4845C}"/>
              </a:ext>
            </a:extLst>
          </p:cNvPr>
          <p:cNvSpPr>
            <a:spLocks noGrp="1"/>
          </p:cNvSpPr>
          <p:nvPr>
            <p:ph type="sldNum" sz="quarter" idx="12"/>
          </p:nvPr>
        </p:nvSpPr>
        <p:spPr/>
        <p:txBody>
          <a:bodyPr/>
          <a:lstStyle/>
          <a:p>
            <a:fld id="{D6EC74D5-18AC-8049-835E-7DAC76403433}" type="slidenum">
              <a:rPr lang="en-US" smtClean="0"/>
              <a:t>‹#›</a:t>
            </a:fld>
            <a:endParaRPr lang="en-US"/>
          </a:p>
        </p:txBody>
      </p:sp>
    </p:spTree>
    <p:extLst>
      <p:ext uri="{BB962C8B-B14F-4D97-AF65-F5344CB8AC3E}">
        <p14:creationId xmlns:p14="http://schemas.microsoft.com/office/powerpoint/2010/main" val="293535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DDBAB-443C-684B-8020-834079E1FF6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93362A7-FFC6-9942-B340-B9E43530889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9028995-2A32-2441-BC8A-2E56A411936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7F0FBAE-D2AC-4D4E-B872-7103263A74FF}"/>
              </a:ext>
            </a:extLst>
          </p:cNvPr>
          <p:cNvSpPr>
            <a:spLocks noGrp="1"/>
          </p:cNvSpPr>
          <p:nvPr>
            <p:ph type="dt" sz="half" idx="10"/>
          </p:nvPr>
        </p:nvSpPr>
        <p:spPr/>
        <p:txBody>
          <a:bodyPr/>
          <a:lstStyle/>
          <a:p>
            <a:fld id="{28FF920D-BD57-CC4E-A0CC-7810DF0F6913}" type="datetimeFigureOut">
              <a:rPr lang="en-US" smtClean="0"/>
              <a:t>8/9/19</a:t>
            </a:fld>
            <a:endParaRPr lang="en-US"/>
          </a:p>
        </p:txBody>
      </p:sp>
      <p:sp>
        <p:nvSpPr>
          <p:cNvPr id="6" name="Footer Placeholder 5">
            <a:extLst>
              <a:ext uri="{FF2B5EF4-FFF2-40B4-BE49-F238E27FC236}">
                <a16:creationId xmlns:a16="http://schemas.microsoft.com/office/drawing/2014/main" id="{184199BE-E7A2-CA47-BE33-E5F31FDAC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EA44CD-AD9E-EF45-B0D8-99FE8F3F2B88}"/>
              </a:ext>
            </a:extLst>
          </p:cNvPr>
          <p:cNvSpPr>
            <a:spLocks noGrp="1"/>
          </p:cNvSpPr>
          <p:nvPr>
            <p:ph type="sldNum" sz="quarter" idx="12"/>
          </p:nvPr>
        </p:nvSpPr>
        <p:spPr/>
        <p:txBody>
          <a:bodyPr/>
          <a:lstStyle/>
          <a:p>
            <a:fld id="{D6EC74D5-18AC-8049-835E-7DAC76403433}" type="slidenum">
              <a:rPr lang="en-US" smtClean="0"/>
              <a:t>‹#›</a:t>
            </a:fld>
            <a:endParaRPr lang="en-US"/>
          </a:p>
        </p:txBody>
      </p:sp>
    </p:spTree>
    <p:extLst>
      <p:ext uri="{BB962C8B-B14F-4D97-AF65-F5344CB8AC3E}">
        <p14:creationId xmlns:p14="http://schemas.microsoft.com/office/powerpoint/2010/main" val="1157838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805A-D884-6849-8668-7EAA6CF5328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5ED4089-F62D-C247-B5BC-F697BFD4D6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EEBAA3D-F340-8F4B-BD33-B79A8D38375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1EBC560-15AB-4445-886A-054693C1BA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1F2FC85-CF34-8848-83A3-F13885D1EE7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B9E4564-F0A1-0841-ACC7-F69107413197}"/>
              </a:ext>
            </a:extLst>
          </p:cNvPr>
          <p:cNvSpPr>
            <a:spLocks noGrp="1"/>
          </p:cNvSpPr>
          <p:nvPr>
            <p:ph type="dt" sz="half" idx="10"/>
          </p:nvPr>
        </p:nvSpPr>
        <p:spPr/>
        <p:txBody>
          <a:bodyPr/>
          <a:lstStyle/>
          <a:p>
            <a:fld id="{28FF920D-BD57-CC4E-A0CC-7810DF0F6913}" type="datetimeFigureOut">
              <a:rPr lang="en-US" smtClean="0"/>
              <a:t>8/9/19</a:t>
            </a:fld>
            <a:endParaRPr lang="en-US"/>
          </a:p>
        </p:txBody>
      </p:sp>
      <p:sp>
        <p:nvSpPr>
          <p:cNvPr id="8" name="Footer Placeholder 7">
            <a:extLst>
              <a:ext uri="{FF2B5EF4-FFF2-40B4-BE49-F238E27FC236}">
                <a16:creationId xmlns:a16="http://schemas.microsoft.com/office/drawing/2014/main" id="{7E69EF2B-5DC7-234F-A645-796E8290D7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7B669D-D5CA-6248-B75B-ECA068822E5F}"/>
              </a:ext>
            </a:extLst>
          </p:cNvPr>
          <p:cNvSpPr>
            <a:spLocks noGrp="1"/>
          </p:cNvSpPr>
          <p:nvPr>
            <p:ph type="sldNum" sz="quarter" idx="12"/>
          </p:nvPr>
        </p:nvSpPr>
        <p:spPr/>
        <p:txBody>
          <a:bodyPr/>
          <a:lstStyle/>
          <a:p>
            <a:fld id="{D6EC74D5-18AC-8049-835E-7DAC76403433}" type="slidenum">
              <a:rPr lang="en-US" smtClean="0"/>
              <a:t>‹#›</a:t>
            </a:fld>
            <a:endParaRPr lang="en-US"/>
          </a:p>
        </p:txBody>
      </p:sp>
    </p:spTree>
    <p:extLst>
      <p:ext uri="{BB962C8B-B14F-4D97-AF65-F5344CB8AC3E}">
        <p14:creationId xmlns:p14="http://schemas.microsoft.com/office/powerpoint/2010/main" val="2708338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9422-F640-144F-9C03-1189961A4E4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A6A0011-00E9-AB41-9331-2733F1AAA4E7}"/>
              </a:ext>
            </a:extLst>
          </p:cNvPr>
          <p:cNvSpPr>
            <a:spLocks noGrp="1"/>
          </p:cNvSpPr>
          <p:nvPr>
            <p:ph type="dt" sz="half" idx="10"/>
          </p:nvPr>
        </p:nvSpPr>
        <p:spPr/>
        <p:txBody>
          <a:bodyPr/>
          <a:lstStyle/>
          <a:p>
            <a:fld id="{28FF920D-BD57-CC4E-A0CC-7810DF0F6913}" type="datetimeFigureOut">
              <a:rPr lang="en-US" smtClean="0"/>
              <a:t>8/9/19</a:t>
            </a:fld>
            <a:endParaRPr lang="en-US"/>
          </a:p>
        </p:txBody>
      </p:sp>
      <p:sp>
        <p:nvSpPr>
          <p:cNvPr id="4" name="Footer Placeholder 3">
            <a:extLst>
              <a:ext uri="{FF2B5EF4-FFF2-40B4-BE49-F238E27FC236}">
                <a16:creationId xmlns:a16="http://schemas.microsoft.com/office/drawing/2014/main" id="{490E76BB-FA31-2440-9626-8C81C43BEE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3D8F70-9A5C-E64A-B010-7E9A21F5F864}"/>
              </a:ext>
            </a:extLst>
          </p:cNvPr>
          <p:cNvSpPr>
            <a:spLocks noGrp="1"/>
          </p:cNvSpPr>
          <p:nvPr>
            <p:ph type="sldNum" sz="quarter" idx="12"/>
          </p:nvPr>
        </p:nvSpPr>
        <p:spPr/>
        <p:txBody>
          <a:bodyPr/>
          <a:lstStyle/>
          <a:p>
            <a:fld id="{D6EC74D5-18AC-8049-835E-7DAC76403433}" type="slidenum">
              <a:rPr lang="en-US" smtClean="0"/>
              <a:t>‹#›</a:t>
            </a:fld>
            <a:endParaRPr lang="en-US"/>
          </a:p>
        </p:txBody>
      </p:sp>
    </p:spTree>
    <p:extLst>
      <p:ext uri="{BB962C8B-B14F-4D97-AF65-F5344CB8AC3E}">
        <p14:creationId xmlns:p14="http://schemas.microsoft.com/office/powerpoint/2010/main" val="2720937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6E6D68-BAEE-BB4D-A95E-E573FBCBB944}"/>
              </a:ext>
            </a:extLst>
          </p:cNvPr>
          <p:cNvSpPr>
            <a:spLocks noGrp="1"/>
          </p:cNvSpPr>
          <p:nvPr>
            <p:ph type="dt" sz="half" idx="10"/>
          </p:nvPr>
        </p:nvSpPr>
        <p:spPr/>
        <p:txBody>
          <a:bodyPr/>
          <a:lstStyle/>
          <a:p>
            <a:fld id="{28FF920D-BD57-CC4E-A0CC-7810DF0F6913}" type="datetimeFigureOut">
              <a:rPr lang="en-US" smtClean="0"/>
              <a:t>8/9/19</a:t>
            </a:fld>
            <a:endParaRPr lang="en-US"/>
          </a:p>
        </p:txBody>
      </p:sp>
      <p:sp>
        <p:nvSpPr>
          <p:cNvPr id="3" name="Footer Placeholder 2">
            <a:extLst>
              <a:ext uri="{FF2B5EF4-FFF2-40B4-BE49-F238E27FC236}">
                <a16:creationId xmlns:a16="http://schemas.microsoft.com/office/drawing/2014/main" id="{61F33F95-2D37-3045-93A2-2C0B96E037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C9D6D0-4EF1-C64C-866E-8BCAB54D714D}"/>
              </a:ext>
            </a:extLst>
          </p:cNvPr>
          <p:cNvSpPr>
            <a:spLocks noGrp="1"/>
          </p:cNvSpPr>
          <p:nvPr>
            <p:ph type="sldNum" sz="quarter" idx="12"/>
          </p:nvPr>
        </p:nvSpPr>
        <p:spPr/>
        <p:txBody>
          <a:bodyPr/>
          <a:lstStyle/>
          <a:p>
            <a:fld id="{D6EC74D5-18AC-8049-835E-7DAC76403433}" type="slidenum">
              <a:rPr lang="en-US" smtClean="0"/>
              <a:t>‹#›</a:t>
            </a:fld>
            <a:endParaRPr lang="en-US"/>
          </a:p>
        </p:txBody>
      </p:sp>
    </p:spTree>
    <p:extLst>
      <p:ext uri="{BB962C8B-B14F-4D97-AF65-F5344CB8AC3E}">
        <p14:creationId xmlns:p14="http://schemas.microsoft.com/office/powerpoint/2010/main" val="2195464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F2C38-40AF-A64A-9BBB-444EB361C95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219A0ED-09C6-8C4C-8FBD-544A544C44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B0FEA71-990B-6046-B541-487F662D9E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EE0C487-E925-4D41-B464-6B4995FC9824}"/>
              </a:ext>
            </a:extLst>
          </p:cNvPr>
          <p:cNvSpPr>
            <a:spLocks noGrp="1"/>
          </p:cNvSpPr>
          <p:nvPr>
            <p:ph type="dt" sz="half" idx="10"/>
          </p:nvPr>
        </p:nvSpPr>
        <p:spPr/>
        <p:txBody>
          <a:bodyPr/>
          <a:lstStyle/>
          <a:p>
            <a:fld id="{28FF920D-BD57-CC4E-A0CC-7810DF0F6913}" type="datetimeFigureOut">
              <a:rPr lang="en-US" smtClean="0"/>
              <a:t>8/9/19</a:t>
            </a:fld>
            <a:endParaRPr lang="en-US"/>
          </a:p>
        </p:txBody>
      </p:sp>
      <p:sp>
        <p:nvSpPr>
          <p:cNvPr id="6" name="Footer Placeholder 5">
            <a:extLst>
              <a:ext uri="{FF2B5EF4-FFF2-40B4-BE49-F238E27FC236}">
                <a16:creationId xmlns:a16="http://schemas.microsoft.com/office/drawing/2014/main" id="{18F66802-6FD2-4D42-9EDC-4FA47B7542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936442-6092-BF44-BF19-1817812EC570}"/>
              </a:ext>
            </a:extLst>
          </p:cNvPr>
          <p:cNvSpPr>
            <a:spLocks noGrp="1"/>
          </p:cNvSpPr>
          <p:nvPr>
            <p:ph type="sldNum" sz="quarter" idx="12"/>
          </p:nvPr>
        </p:nvSpPr>
        <p:spPr/>
        <p:txBody>
          <a:bodyPr/>
          <a:lstStyle/>
          <a:p>
            <a:fld id="{D6EC74D5-18AC-8049-835E-7DAC76403433}" type="slidenum">
              <a:rPr lang="en-US" smtClean="0"/>
              <a:t>‹#›</a:t>
            </a:fld>
            <a:endParaRPr lang="en-US"/>
          </a:p>
        </p:txBody>
      </p:sp>
    </p:spTree>
    <p:extLst>
      <p:ext uri="{BB962C8B-B14F-4D97-AF65-F5344CB8AC3E}">
        <p14:creationId xmlns:p14="http://schemas.microsoft.com/office/powerpoint/2010/main" val="3331917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F67-8D19-7E43-BD36-B42EC9CE4A5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A7742A3-639F-3F4A-A1AD-7B341E0343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C3699D-0E41-4542-9E51-B44677380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59898B0-8E9F-6E4F-B528-2465B7F7B938}"/>
              </a:ext>
            </a:extLst>
          </p:cNvPr>
          <p:cNvSpPr>
            <a:spLocks noGrp="1"/>
          </p:cNvSpPr>
          <p:nvPr>
            <p:ph type="dt" sz="half" idx="10"/>
          </p:nvPr>
        </p:nvSpPr>
        <p:spPr/>
        <p:txBody>
          <a:bodyPr/>
          <a:lstStyle/>
          <a:p>
            <a:fld id="{28FF920D-BD57-CC4E-A0CC-7810DF0F6913}" type="datetimeFigureOut">
              <a:rPr lang="en-US" smtClean="0"/>
              <a:t>8/9/19</a:t>
            </a:fld>
            <a:endParaRPr lang="en-US"/>
          </a:p>
        </p:txBody>
      </p:sp>
      <p:sp>
        <p:nvSpPr>
          <p:cNvPr id="6" name="Footer Placeholder 5">
            <a:extLst>
              <a:ext uri="{FF2B5EF4-FFF2-40B4-BE49-F238E27FC236}">
                <a16:creationId xmlns:a16="http://schemas.microsoft.com/office/drawing/2014/main" id="{185DEAFF-E4F7-4B4C-A4D2-6392F5D8D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E99467-D3FC-A74A-8A4A-7E26160E5F09}"/>
              </a:ext>
            </a:extLst>
          </p:cNvPr>
          <p:cNvSpPr>
            <a:spLocks noGrp="1"/>
          </p:cNvSpPr>
          <p:nvPr>
            <p:ph type="sldNum" sz="quarter" idx="12"/>
          </p:nvPr>
        </p:nvSpPr>
        <p:spPr/>
        <p:txBody>
          <a:bodyPr/>
          <a:lstStyle/>
          <a:p>
            <a:fld id="{D6EC74D5-18AC-8049-835E-7DAC76403433}" type="slidenum">
              <a:rPr lang="en-US" smtClean="0"/>
              <a:t>‹#›</a:t>
            </a:fld>
            <a:endParaRPr lang="en-US"/>
          </a:p>
        </p:txBody>
      </p:sp>
    </p:spTree>
    <p:extLst>
      <p:ext uri="{BB962C8B-B14F-4D97-AF65-F5344CB8AC3E}">
        <p14:creationId xmlns:p14="http://schemas.microsoft.com/office/powerpoint/2010/main" val="2454233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01DBC9-3834-8444-A03D-2903769D47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CA14692-C969-8A43-8E26-CE7245C1CD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4802D20-2438-E14B-B6FC-5F1EBFA4C6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FF920D-BD57-CC4E-A0CC-7810DF0F6913}" type="datetimeFigureOut">
              <a:rPr lang="en-US" smtClean="0"/>
              <a:t>8/9/19</a:t>
            </a:fld>
            <a:endParaRPr lang="en-US"/>
          </a:p>
        </p:txBody>
      </p:sp>
      <p:sp>
        <p:nvSpPr>
          <p:cNvPr id="5" name="Footer Placeholder 4">
            <a:extLst>
              <a:ext uri="{FF2B5EF4-FFF2-40B4-BE49-F238E27FC236}">
                <a16:creationId xmlns:a16="http://schemas.microsoft.com/office/drawing/2014/main" id="{24C6A02A-A15D-EA4C-AE55-10A89C4D11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A91200-E598-2847-8685-2869C160C4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EC74D5-18AC-8049-835E-7DAC76403433}" type="slidenum">
              <a:rPr lang="en-US" smtClean="0"/>
              <a:t>‹#›</a:t>
            </a:fld>
            <a:endParaRPr lang="en-US"/>
          </a:p>
        </p:txBody>
      </p:sp>
    </p:spTree>
    <p:extLst>
      <p:ext uri="{BB962C8B-B14F-4D97-AF65-F5344CB8AC3E}">
        <p14:creationId xmlns:p14="http://schemas.microsoft.com/office/powerpoint/2010/main" val="3606421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tiff"/><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tiff"/><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1.tiff"/><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4FA92-47B1-3E44-B9A9-29FBB79EF2A0}"/>
              </a:ext>
            </a:extLst>
          </p:cNvPr>
          <p:cNvSpPr>
            <a:spLocks noGrp="1"/>
          </p:cNvSpPr>
          <p:nvPr>
            <p:ph type="ctrTitle"/>
          </p:nvPr>
        </p:nvSpPr>
        <p:spPr/>
        <p:txBody>
          <a:bodyPr anchor="ctr"/>
          <a:lstStyle/>
          <a:p>
            <a:r>
              <a:rPr lang="en-US" b="1" dirty="0">
                <a:solidFill>
                  <a:srgbClr val="7030A0"/>
                </a:solidFill>
              </a:rPr>
              <a:t>CTR_ajf1005_0001</a:t>
            </a:r>
          </a:p>
        </p:txBody>
      </p:sp>
      <p:sp>
        <p:nvSpPr>
          <p:cNvPr id="3" name="Subtitle 2">
            <a:extLst>
              <a:ext uri="{FF2B5EF4-FFF2-40B4-BE49-F238E27FC236}">
                <a16:creationId xmlns:a16="http://schemas.microsoft.com/office/drawing/2014/main" id="{E6DFB4BA-ACC4-874C-A6E9-8019BDEE1142}"/>
              </a:ext>
            </a:extLst>
          </p:cNvPr>
          <p:cNvSpPr>
            <a:spLocks noGrp="1"/>
          </p:cNvSpPr>
          <p:nvPr>
            <p:ph type="subTitle" idx="1"/>
          </p:nvPr>
        </p:nvSpPr>
        <p:spPr/>
        <p:txBody>
          <a:bodyPr/>
          <a:lstStyle/>
          <a:p>
            <a:r>
              <a:rPr lang="en-US" dirty="0"/>
              <a:t>Draft of paper Figures from Bioinformatics</a:t>
            </a:r>
          </a:p>
          <a:p>
            <a:r>
              <a:rPr lang="en-US" dirty="0" err="1"/>
              <a:t>Xiaohui</a:t>
            </a:r>
            <a:r>
              <a:rPr lang="en-US" dirty="0"/>
              <a:t> Zhao</a:t>
            </a:r>
          </a:p>
          <a:p>
            <a:r>
              <a:rPr lang="en-US" dirty="0"/>
              <a:t>09/08/2019</a:t>
            </a:r>
          </a:p>
        </p:txBody>
      </p:sp>
    </p:spTree>
    <p:extLst>
      <p:ext uri="{BB962C8B-B14F-4D97-AF65-F5344CB8AC3E}">
        <p14:creationId xmlns:p14="http://schemas.microsoft.com/office/powerpoint/2010/main" val="3348532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F57A53-8221-CF40-8C1A-D15146A01223}"/>
              </a:ext>
            </a:extLst>
          </p:cNvPr>
          <p:cNvSpPr txBox="1"/>
          <p:nvPr/>
        </p:nvSpPr>
        <p:spPr>
          <a:xfrm>
            <a:off x="5112632" y="6364"/>
            <a:ext cx="589554" cy="319643"/>
          </a:xfrm>
          <a:prstGeom prst="rect">
            <a:avLst/>
          </a:prstGeom>
          <a:noFill/>
        </p:spPr>
        <p:txBody>
          <a:bodyPr wrap="square" rtlCol="0">
            <a:spAutoFit/>
          </a:bodyPr>
          <a:lstStyle/>
          <a:p>
            <a:r>
              <a:rPr lang="en-US" dirty="0"/>
              <a:t>(a.)</a:t>
            </a:r>
          </a:p>
        </p:txBody>
      </p:sp>
      <p:sp>
        <p:nvSpPr>
          <p:cNvPr id="8" name="TextBox 7">
            <a:extLst>
              <a:ext uri="{FF2B5EF4-FFF2-40B4-BE49-F238E27FC236}">
                <a16:creationId xmlns:a16="http://schemas.microsoft.com/office/drawing/2014/main" id="{1C174944-01AE-464A-B43A-A441A533FA7D}"/>
              </a:ext>
            </a:extLst>
          </p:cNvPr>
          <p:cNvSpPr txBox="1"/>
          <p:nvPr/>
        </p:nvSpPr>
        <p:spPr>
          <a:xfrm>
            <a:off x="5225680" y="3429000"/>
            <a:ext cx="589554" cy="369332"/>
          </a:xfrm>
          <a:prstGeom prst="rect">
            <a:avLst/>
          </a:prstGeom>
          <a:noFill/>
        </p:spPr>
        <p:txBody>
          <a:bodyPr wrap="square" rtlCol="0">
            <a:spAutoFit/>
          </a:bodyPr>
          <a:lstStyle/>
          <a:p>
            <a:r>
              <a:rPr lang="en-US" dirty="0"/>
              <a:t>(b.)</a:t>
            </a:r>
          </a:p>
        </p:txBody>
      </p:sp>
      <p:pic>
        <p:nvPicPr>
          <p:cNvPr id="7" name="Picture 6">
            <a:extLst>
              <a:ext uri="{FF2B5EF4-FFF2-40B4-BE49-F238E27FC236}">
                <a16:creationId xmlns:a16="http://schemas.microsoft.com/office/drawing/2014/main" id="{5D0E6163-49EE-7743-845C-FD7549697C3E}"/>
              </a:ext>
            </a:extLst>
          </p:cNvPr>
          <p:cNvPicPr>
            <a:picLocks noChangeAspect="1"/>
          </p:cNvPicPr>
          <p:nvPr/>
        </p:nvPicPr>
        <p:blipFill>
          <a:blip r:embed="rId3"/>
          <a:stretch>
            <a:fillRect/>
          </a:stretch>
        </p:blipFill>
        <p:spPr>
          <a:xfrm>
            <a:off x="6522040" y="0"/>
            <a:ext cx="4680758" cy="6858000"/>
          </a:xfrm>
          <a:prstGeom prst="rect">
            <a:avLst/>
          </a:prstGeom>
        </p:spPr>
      </p:pic>
      <p:sp>
        <p:nvSpPr>
          <p:cNvPr id="19" name="TextBox 18">
            <a:extLst>
              <a:ext uri="{FF2B5EF4-FFF2-40B4-BE49-F238E27FC236}">
                <a16:creationId xmlns:a16="http://schemas.microsoft.com/office/drawing/2014/main" id="{2124A97D-20C8-2D46-B5B4-65291B4D2CEC}"/>
              </a:ext>
            </a:extLst>
          </p:cNvPr>
          <p:cNvSpPr txBox="1"/>
          <p:nvPr/>
        </p:nvSpPr>
        <p:spPr>
          <a:xfrm>
            <a:off x="11178724" y="21472"/>
            <a:ext cx="589554" cy="369332"/>
          </a:xfrm>
          <a:prstGeom prst="rect">
            <a:avLst/>
          </a:prstGeom>
          <a:noFill/>
        </p:spPr>
        <p:txBody>
          <a:bodyPr wrap="square" rtlCol="0">
            <a:spAutoFit/>
          </a:bodyPr>
          <a:lstStyle/>
          <a:p>
            <a:r>
              <a:rPr lang="en-US" dirty="0"/>
              <a:t>(c.)</a:t>
            </a:r>
          </a:p>
        </p:txBody>
      </p:sp>
      <p:pic>
        <p:nvPicPr>
          <p:cNvPr id="5" name="Picture 4">
            <a:extLst>
              <a:ext uri="{FF2B5EF4-FFF2-40B4-BE49-F238E27FC236}">
                <a16:creationId xmlns:a16="http://schemas.microsoft.com/office/drawing/2014/main" id="{90D99C43-C7E4-674A-865E-7D7EA5849F63}"/>
              </a:ext>
            </a:extLst>
          </p:cNvPr>
          <p:cNvPicPr>
            <a:picLocks noChangeAspect="1"/>
          </p:cNvPicPr>
          <p:nvPr/>
        </p:nvPicPr>
        <p:blipFill>
          <a:blip r:embed="rId4"/>
          <a:stretch>
            <a:fillRect/>
          </a:stretch>
        </p:blipFill>
        <p:spPr>
          <a:xfrm>
            <a:off x="185819" y="3643422"/>
            <a:ext cx="4922609" cy="3214578"/>
          </a:xfrm>
          <a:prstGeom prst="rect">
            <a:avLst/>
          </a:prstGeom>
        </p:spPr>
      </p:pic>
      <p:pic>
        <p:nvPicPr>
          <p:cNvPr id="9" name="Picture 8">
            <a:extLst>
              <a:ext uri="{FF2B5EF4-FFF2-40B4-BE49-F238E27FC236}">
                <a16:creationId xmlns:a16="http://schemas.microsoft.com/office/drawing/2014/main" id="{A3549845-97FF-444D-BFC4-3F64BCD57C0C}"/>
              </a:ext>
            </a:extLst>
          </p:cNvPr>
          <p:cNvPicPr>
            <a:picLocks noChangeAspect="1"/>
          </p:cNvPicPr>
          <p:nvPr/>
        </p:nvPicPr>
        <p:blipFill>
          <a:blip r:embed="rId5"/>
          <a:stretch>
            <a:fillRect/>
          </a:stretch>
        </p:blipFill>
        <p:spPr>
          <a:xfrm>
            <a:off x="184652" y="34096"/>
            <a:ext cx="4923776" cy="3579570"/>
          </a:xfrm>
          <a:prstGeom prst="rect">
            <a:avLst/>
          </a:prstGeom>
        </p:spPr>
      </p:pic>
    </p:spTree>
    <p:extLst>
      <p:ext uri="{BB962C8B-B14F-4D97-AF65-F5344CB8AC3E}">
        <p14:creationId xmlns:p14="http://schemas.microsoft.com/office/powerpoint/2010/main" val="1988730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300B6C-7B70-F643-B855-62AC23C6880F}"/>
              </a:ext>
            </a:extLst>
          </p:cNvPr>
          <p:cNvSpPr txBox="1"/>
          <p:nvPr/>
        </p:nvSpPr>
        <p:spPr>
          <a:xfrm>
            <a:off x="0" y="85526"/>
            <a:ext cx="444124" cy="369332"/>
          </a:xfrm>
          <a:prstGeom prst="rect">
            <a:avLst/>
          </a:prstGeom>
          <a:noFill/>
        </p:spPr>
        <p:txBody>
          <a:bodyPr wrap="square" rtlCol="0">
            <a:spAutoFit/>
          </a:bodyPr>
          <a:lstStyle/>
          <a:p>
            <a:r>
              <a:rPr lang="en-US" dirty="0"/>
              <a:t>(a)</a:t>
            </a:r>
          </a:p>
        </p:txBody>
      </p:sp>
      <p:sp>
        <p:nvSpPr>
          <p:cNvPr id="7" name="TextBox 6">
            <a:extLst>
              <a:ext uri="{FF2B5EF4-FFF2-40B4-BE49-F238E27FC236}">
                <a16:creationId xmlns:a16="http://schemas.microsoft.com/office/drawing/2014/main" id="{A26AB0C9-E844-B243-B49D-FE5A775D1255}"/>
              </a:ext>
            </a:extLst>
          </p:cNvPr>
          <p:cNvSpPr txBox="1"/>
          <p:nvPr/>
        </p:nvSpPr>
        <p:spPr>
          <a:xfrm>
            <a:off x="11425560" y="0"/>
            <a:ext cx="444124" cy="369332"/>
          </a:xfrm>
          <a:prstGeom prst="rect">
            <a:avLst/>
          </a:prstGeom>
          <a:noFill/>
        </p:spPr>
        <p:txBody>
          <a:bodyPr wrap="square" rtlCol="0">
            <a:spAutoFit/>
          </a:bodyPr>
          <a:lstStyle/>
          <a:p>
            <a:r>
              <a:rPr lang="en-US" dirty="0"/>
              <a:t>(b)</a:t>
            </a:r>
          </a:p>
        </p:txBody>
      </p:sp>
      <p:pic>
        <p:nvPicPr>
          <p:cNvPr id="3" name="Picture 2">
            <a:extLst>
              <a:ext uri="{FF2B5EF4-FFF2-40B4-BE49-F238E27FC236}">
                <a16:creationId xmlns:a16="http://schemas.microsoft.com/office/drawing/2014/main" id="{78263B52-770E-B946-A60F-CE9AD1092720}"/>
              </a:ext>
            </a:extLst>
          </p:cNvPr>
          <p:cNvPicPr>
            <a:picLocks noChangeAspect="1"/>
          </p:cNvPicPr>
          <p:nvPr/>
        </p:nvPicPr>
        <p:blipFill>
          <a:blip r:embed="rId3"/>
          <a:stretch>
            <a:fillRect/>
          </a:stretch>
        </p:blipFill>
        <p:spPr>
          <a:xfrm>
            <a:off x="0" y="403511"/>
            <a:ext cx="12192000" cy="6050978"/>
          </a:xfrm>
          <a:prstGeom prst="rect">
            <a:avLst/>
          </a:prstGeom>
        </p:spPr>
      </p:pic>
    </p:spTree>
    <p:extLst>
      <p:ext uri="{BB962C8B-B14F-4D97-AF65-F5344CB8AC3E}">
        <p14:creationId xmlns:p14="http://schemas.microsoft.com/office/powerpoint/2010/main" val="239620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3A0CB8-F024-3144-AD0B-5F6584D86EE5}"/>
              </a:ext>
            </a:extLst>
          </p:cNvPr>
          <p:cNvSpPr txBox="1"/>
          <p:nvPr/>
        </p:nvSpPr>
        <p:spPr>
          <a:xfrm>
            <a:off x="1786783" y="115614"/>
            <a:ext cx="557048" cy="369332"/>
          </a:xfrm>
          <a:prstGeom prst="rect">
            <a:avLst/>
          </a:prstGeom>
          <a:noFill/>
        </p:spPr>
        <p:txBody>
          <a:bodyPr wrap="square" rtlCol="0">
            <a:spAutoFit/>
          </a:bodyPr>
          <a:lstStyle/>
          <a:p>
            <a:r>
              <a:rPr lang="en-US" dirty="0"/>
              <a:t>(a)</a:t>
            </a:r>
          </a:p>
        </p:txBody>
      </p:sp>
      <p:sp>
        <p:nvSpPr>
          <p:cNvPr id="4" name="TextBox 3">
            <a:extLst>
              <a:ext uri="{FF2B5EF4-FFF2-40B4-BE49-F238E27FC236}">
                <a16:creationId xmlns:a16="http://schemas.microsoft.com/office/drawing/2014/main" id="{66365D96-0F14-7246-A3F0-5F39481B6424}"/>
              </a:ext>
            </a:extLst>
          </p:cNvPr>
          <p:cNvSpPr txBox="1"/>
          <p:nvPr/>
        </p:nvSpPr>
        <p:spPr>
          <a:xfrm>
            <a:off x="1786783" y="3495417"/>
            <a:ext cx="557048" cy="369332"/>
          </a:xfrm>
          <a:prstGeom prst="rect">
            <a:avLst/>
          </a:prstGeom>
          <a:noFill/>
        </p:spPr>
        <p:txBody>
          <a:bodyPr wrap="square" rtlCol="0">
            <a:spAutoFit/>
          </a:bodyPr>
          <a:lstStyle/>
          <a:p>
            <a:r>
              <a:rPr lang="en-US" dirty="0"/>
              <a:t>(c)</a:t>
            </a:r>
          </a:p>
        </p:txBody>
      </p:sp>
      <p:sp>
        <p:nvSpPr>
          <p:cNvPr id="5" name="TextBox 4">
            <a:extLst>
              <a:ext uri="{FF2B5EF4-FFF2-40B4-BE49-F238E27FC236}">
                <a16:creationId xmlns:a16="http://schemas.microsoft.com/office/drawing/2014/main" id="{3D1C2058-C67C-EB4E-9FD7-1676BE9D12E5}"/>
              </a:ext>
            </a:extLst>
          </p:cNvPr>
          <p:cNvSpPr txBox="1"/>
          <p:nvPr/>
        </p:nvSpPr>
        <p:spPr>
          <a:xfrm>
            <a:off x="9685275" y="120874"/>
            <a:ext cx="557048" cy="369332"/>
          </a:xfrm>
          <a:prstGeom prst="rect">
            <a:avLst/>
          </a:prstGeom>
          <a:noFill/>
        </p:spPr>
        <p:txBody>
          <a:bodyPr wrap="square" rtlCol="0">
            <a:spAutoFit/>
          </a:bodyPr>
          <a:lstStyle/>
          <a:p>
            <a:r>
              <a:rPr lang="en-US" dirty="0"/>
              <a:t>(b)</a:t>
            </a:r>
          </a:p>
        </p:txBody>
      </p:sp>
      <p:sp>
        <p:nvSpPr>
          <p:cNvPr id="6" name="TextBox 5">
            <a:extLst>
              <a:ext uri="{FF2B5EF4-FFF2-40B4-BE49-F238E27FC236}">
                <a16:creationId xmlns:a16="http://schemas.microsoft.com/office/drawing/2014/main" id="{EC1753BA-0DE0-E247-86D3-DCE8BE3CC767}"/>
              </a:ext>
            </a:extLst>
          </p:cNvPr>
          <p:cNvSpPr txBox="1"/>
          <p:nvPr/>
        </p:nvSpPr>
        <p:spPr>
          <a:xfrm>
            <a:off x="9685275" y="3500677"/>
            <a:ext cx="557048" cy="369332"/>
          </a:xfrm>
          <a:prstGeom prst="rect">
            <a:avLst/>
          </a:prstGeom>
          <a:noFill/>
        </p:spPr>
        <p:txBody>
          <a:bodyPr wrap="square" rtlCol="0">
            <a:spAutoFit/>
          </a:bodyPr>
          <a:lstStyle/>
          <a:p>
            <a:r>
              <a:rPr lang="en-US" dirty="0"/>
              <a:t>(d)</a:t>
            </a:r>
          </a:p>
        </p:txBody>
      </p:sp>
      <p:pic>
        <p:nvPicPr>
          <p:cNvPr id="3" name="Picture 2">
            <a:extLst>
              <a:ext uri="{FF2B5EF4-FFF2-40B4-BE49-F238E27FC236}">
                <a16:creationId xmlns:a16="http://schemas.microsoft.com/office/drawing/2014/main" id="{8AEA0B10-E41A-A941-A84E-C76EA5273E87}"/>
              </a:ext>
            </a:extLst>
          </p:cNvPr>
          <p:cNvPicPr>
            <a:picLocks noChangeAspect="1"/>
          </p:cNvPicPr>
          <p:nvPr/>
        </p:nvPicPr>
        <p:blipFill>
          <a:blip r:embed="rId3"/>
          <a:stretch>
            <a:fillRect/>
          </a:stretch>
        </p:blipFill>
        <p:spPr>
          <a:xfrm>
            <a:off x="2673268" y="0"/>
            <a:ext cx="6845463" cy="6858000"/>
          </a:xfrm>
          <a:prstGeom prst="rect">
            <a:avLst/>
          </a:prstGeom>
        </p:spPr>
      </p:pic>
    </p:spTree>
    <p:extLst>
      <p:ext uri="{BB962C8B-B14F-4D97-AF65-F5344CB8AC3E}">
        <p14:creationId xmlns:p14="http://schemas.microsoft.com/office/powerpoint/2010/main" val="2590326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D48954-3EBA-B54D-8E58-DF5F171D7F10}"/>
              </a:ext>
            </a:extLst>
          </p:cNvPr>
          <p:cNvSpPr txBox="1"/>
          <p:nvPr/>
        </p:nvSpPr>
        <p:spPr>
          <a:xfrm>
            <a:off x="-119977" y="40149"/>
            <a:ext cx="604458" cy="369332"/>
          </a:xfrm>
          <a:prstGeom prst="rect">
            <a:avLst/>
          </a:prstGeom>
          <a:noFill/>
        </p:spPr>
        <p:txBody>
          <a:bodyPr wrap="square" rtlCol="0">
            <a:spAutoFit/>
          </a:bodyPr>
          <a:lstStyle/>
          <a:p>
            <a:r>
              <a:rPr lang="en-US" dirty="0"/>
              <a:t>(a.)</a:t>
            </a:r>
          </a:p>
        </p:txBody>
      </p:sp>
      <p:sp>
        <p:nvSpPr>
          <p:cNvPr id="5" name="TextBox 4">
            <a:extLst>
              <a:ext uri="{FF2B5EF4-FFF2-40B4-BE49-F238E27FC236}">
                <a16:creationId xmlns:a16="http://schemas.microsoft.com/office/drawing/2014/main" id="{977D313E-C0F5-8E4B-AB2D-6F2436A007C3}"/>
              </a:ext>
            </a:extLst>
          </p:cNvPr>
          <p:cNvSpPr txBox="1"/>
          <p:nvPr/>
        </p:nvSpPr>
        <p:spPr>
          <a:xfrm>
            <a:off x="104868" y="2769537"/>
            <a:ext cx="604457" cy="369332"/>
          </a:xfrm>
          <a:prstGeom prst="rect">
            <a:avLst/>
          </a:prstGeom>
          <a:noFill/>
        </p:spPr>
        <p:txBody>
          <a:bodyPr wrap="square" rtlCol="0">
            <a:spAutoFit/>
          </a:bodyPr>
          <a:lstStyle/>
          <a:p>
            <a:r>
              <a:rPr lang="en-US" dirty="0"/>
              <a:t>(c.)</a:t>
            </a:r>
          </a:p>
        </p:txBody>
      </p:sp>
      <p:pic>
        <p:nvPicPr>
          <p:cNvPr id="6" name="Picture 5">
            <a:extLst>
              <a:ext uri="{FF2B5EF4-FFF2-40B4-BE49-F238E27FC236}">
                <a16:creationId xmlns:a16="http://schemas.microsoft.com/office/drawing/2014/main" id="{C6BC1DC5-9FB6-474E-853C-C7FEB84C35DA}"/>
              </a:ext>
            </a:extLst>
          </p:cNvPr>
          <p:cNvPicPr>
            <a:picLocks noChangeAspect="1"/>
          </p:cNvPicPr>
          <p:nvPr/>
        </p:nvPicPr>
        <p:blipFill>
          <a:blip r:embed="rId3"/>
          <a:stretch>
            <a:fillRect/>
          </a:stretch>
        </p:blipFill>
        <p:spPr>
          <a:xfrm>
            <a:off x="546820" y="0"/>
            <a:ext cx="4792050" cy="2764221"/>
          </a:xfrm>
          <a:prstGeom prst="rect">
            <a:avLst/>
          </a:prstGeom>
        </p:spPr>
      </p:pic>
      <p:pic>
        <p:nvPicPr>
          <p:cNvPr id="7" name="Picture 6">
            <a:extLst>
              <a:ext uri="{FF2B5EF4-FFF2-40B4-BE49-F238E27FC236}">
                <a16:creationId xmlns:a16="http://schemas.microsoft.com/office/drawing/2014/main" id="{0D22249B-A960-8346-9098-9CEC09259D2D}"/>
              </a:ext>
            </a:extLst>
          </p:cNvPr>
          <p:cNvPicPr>
            <a:picLocks noChangeAspect="1"/>
          </p:cNvPicPr>
          <p:nvPr/>
        </p:nvPicPr>
        <p:blipFill>
          <a:blip r:embed="rId4"/>
          <a:stretch>
            <a:fillRect/>
          </a:stretch>
        </p:blipFill>
        <p:spPr>
          <a:xfrm>
            <a:off x="6376220" y="40149"/>
            <a:ext cx="4792051" cy="2804565"/>
          </a:xfrm>
          <a:prstGeom prst="rect">
            <a:avLst/>
          </a:prstGeom>
        </p:spPr>
      </p:pic>
      <p:sp>
        <p:nvSpPr>
          <p:cNvPr id="10" name="TextBox 9">
            <a:extLst>
              <a:ext uri="{FF2B5EF4-FFF2-40B4-BE49-F238E27FC236}">
                <a16:creationId xmlns:a16="http://schemas.microsoft.com/office/drawing/2014/main" id="{E27D6FEA-0C87-9D42-BFD2-8100871089A3}"/>
              </a:ext>
            </a:extLst>
          </p:cNvPr>
          <p:cNvSpPr txBox="1"/>
          <p:nvPr/>
        </p:nvSpPr>
        <p:spPr>
          <a:xfrm>
            <a:off x="5849147" y="40149"/>
            <a:ext cx="604457" cy="369332"/>
          </a:xfrm>
          <a:prstGeom prst="rect">
            <a:avLst/>
          </a:prstGeom>
          <a:noFill/>
        </p:spPr>
        <p:txBody>
          <a:bodyPr wrap="square" rtlCol="0">
            <a:spAutoFit/>
          </a:bodyPr>
          <a:lstStyle/>
          <a:p>
            <a:r>
              <a:rPr lang="en-US" dirty="0"/>
              <a:t>(b.)</a:t>
            </a:r>
          </a:p>
        </p:txBody>
      </p:sp>
      <p:pic>
        <p:nvPicPr>
          <p:cNvPr id="2" name="Picture 1">
            <a:extLst>
              <a:ext uri="{FF2B5EF4-FFF2-40B4-BE49-F238E27FC236}">
                <a16:creationId xmlns:a16="http://schemas.microsoft.com/office/drawing/2014/main" id="{E14F2C2E-ED39-0047-9DB6-F4E0E13B2B4A}"/>
              </a:ext>
            </a:extLst>
          </p:cNvPr>
          <p:cNvPicPr>
            <a:picLocks noChangeAspect="1"/>
          </p:cNvPicPr>
          <p:nvPr/>
        </p:nvPicPr>
        <p:blipFill>
          <a:blip r:embed="rId5"/>
          <a:stretch>
            <a:fillRect/>
          </a:stretch>
        </p:blipFill>
        <p:spPr>
          <a:xfrm>
            <a:off x="1438705" y="2781916"/>
            <a:ext cx="8323193" cy="4076084"/>
          </a:xfrm>
          <a:prstGeom prst="rect">
            <a:avLst/>
          </a:prstGeom>
        </p:spPr>
      </p:pic>
    </p:spTree>
    <p:extLst>
      <p:ext uri="{BB962C8B-B14F-4D97-AF65-F5344CB8AC3E}">
        <p14:creationId xmlns:p14="http://schemas.microsoft.com/office/powerpoint/2010/main" val="1255469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AA0972-ECAB-6F42-8524-08A0AEBC95BE}"/>
              </a:ext>
            </a:extLst>
          </p:cNvPr>
          <p:cNvPicPr>
            <a:picLocks noChangeAspect="1"/>
          </p:cNvPicPr>
          <p:nvPr/>
        </p:nvPicPr>
        <p:blipFill>
          <a:blip r:embed="rId3"/>
          <a:stretch>
            <a:fillRect/>
          </a:stretch>
        </p:blipFill>
        <p:spPr>
          <a:xfrm>
            <a:off x="290003" y="183751"/>
            <a:ext cx="6214373" cy="3047378"/>
          </a:xfrm>
          <a:prstGeom prst="rect">
            <a:avLst/>
          </a:prstGeom>
        </p:spPr>
      </p:pic>
      <p:sp>
        <p:nvSpPr>
          <p:cNvPr id="7" name="TextBox 6">
            <a:extLst>
              <a:ext uri="{FF2B5EF4-FFF2-40B4-BE49-F238E27FC236}">
                <a16:creationId xmlns:a16="http://schemas.microsoft.com/office/drawing/2014/main" id="{D28F4F72-BE22-9D48-A987-622F8376F4E4}"/>
              </a:ext>
            </a:extLst>
          </p:cNvPr>
          <p:cNvSpPr txBox="1"/>
          <p:nvPr/>
        </p:nvSpPr>
        <p:spPr>
          <a:xfrm>
            <a:off x="290003" y="134290"/>
            <a:ext cx="494191" cy="369332"/>
          </a:xfrm>
          <a:prstGeom prst="rect">
            <a:avLst/>
          </a:prstGeom>
          <a:noFill/>
        </p:spPr>
        <p:txBody>
          <a:bodyPr wrap="square" rtlCol="0">
            <a:spAutoFit/>
          </a:bodyPr>
          <a:lstStyle/>
          <a:p>
            <a:r>
              <a:rPr lang="en-US" dirty="0"/>
              <a:t>(a)</a:t>
            </a:r>
          </a:p>
        </p:txBody>
      </p:sp>
      <p:sp>
        <p:nvSpPr>
          <p:cNvPr id="8" name="TextBox 7">
            <a:extLst>
              <a:ext uri="{FF2B5EF4-FFF2-40B4-BE49-F238E27FC236}">
                <a16:creationId xmlns:a16="http://schemas.microsoft.com/office/drawing/2014/main" id="{583FF33E-775A-644C-ADA7-80DC6B5941BE}"/>
              </a:ext>
            </a:extLst>
          </p:cNvPr>
          <p:cNvSpPr txBox="1"/>
          <p:nvPr/>
        </p:nvSpPr>
        <p:spPr>
          <a:xfrm>
            <a:off x="6270593" y="207430"/>
            <a:ext cx="494191" cy="369332"/>
          </a:xfrm>
          <a:prstGeom prst="rect">
            <a:avLst/>
          </a:prstGeom>
          <a:noFill/>
        </p:spPr>
        <p:txBody>
          <a:bodyPr wrap="square" rtlCol="0">
            <a:spAutoFit/>
          </a:bodyPr>
          <a:lstStyle/>
          <a:p>
            <a:r>
              <a:rPr lang="en-US" dirty="0"/>
              <a:t>(b)</a:t>
            </a:r>
          </a:p>
        </p:txBody>
      </p:sp>
      <p:sp>
        <p:nvSpPr>
          <p:cNvPr id="9" name="TextBox 8">
            <a:extLst>
              <a:ext uri="{FF2B5EF4-FFF2-40B4-BE49-F238E27FC236}">
                <a16:creationId xmlns:a16="http://schemas.microsoft.com/office/drawing/2014/main" id="{5204278F-6B2A-E242-8B8A-C12BF21B7684}"/>
              </a:ext>
            </a:extLst>
          </p:cNvPr>
          <p:cNvSpPr txBox="1"/>
          <p:nvPr/>
        </p:nvSpPr>
        <p:spPr>
          <a:xfrm>
            <a:off x="6280948" y="3280590"/>
            <a:ext cx="494191" cy="369332"/>
          </a:xfrm>
          <a:prstGeom prst="rect">
            <a:avLst/>
          </a:prstGeom>
          <a:noFill/>
        </p:spPr>
        <p:txBody>
          <a:bodyPr wrap="square" rtlCol="0">
            <a:spAutoFit/>
          </a:bodyPr>
          <a:lstStyle/>
          <a:p>
            <a:r>
              <a:rPr lang="en-US" dirty="0"/>
              <a:t>(c)</a:t>
            </a:r>
          </a:p>
        </p:txBody>
      </p:sp>
      <p:pic>
        <p:nvPicPr>
          <p:cNvPr id="2" name="Picture 1">
            <a:extLst>
              <a:ext uri="{FF2B5EF4-FFF2-40B4-BE49-F238E27FC236}">
                <a16:creationId xmlns:a16="http://schemas.microsoft.com/office/drawing/2014/main" id="{CF22B071-13E5-FF49-A3DB-180F60BB7939}"/>
              </a:ext>
            </a:extLst>
          </p:cNvPr>
          <p:cNvPicPr>
            <a:picLocks noChangeAspect="1"/>
          </p:cNvPicPr>
          <p:nvPr/>
        </p:nvPicPr>
        <p:blipFill>
          <a:blip r:embed="rId4"/>
          <a:stretch>
            <a:fillRect/>
          </a:stretch>
        </p:blipFill>
        <p:spPr>
          <a:xfrm>
            <a:off x="7213540" y="49462"/>
            <a:ext cx="4301854" cy="3231128"/>
          </a:xfrm>
          <a:prstGeom prst="rect">
            <a:avLst/>
          </a:prstGeom>
        </p:spPr>
      </p:pic>
      <p:pic>
        <p:nvPicPr>
          <p:cNvPr id="3" name="Picture 2">
            <a:extLst>
              <a:ext uri="{FF2B5EF4-FFF2-40B4-BE49-F238E27FC236}">
                <a16:creationId xmlns:a16="http://schemas.microsoft.com/office/drawing/2014/main" id="{2C645C8D-D588-BD42-9D46-16809195327B}"/>
              </a:ext>
            </a:extLst>
          </p:cNvPr>
          <p:cNvPicPr>
            <a:picLocks noChangeAspect="1"/>
          </p:cNvPicPr>
          <p:nvPr/>
        </p:nvPicPr>
        <p:blipFill>
          <a:blip r:embed="rId5"/>
          <a:stretch>
            <a:fillRect/>
          </a:stretch>
        </p:blipFill>
        <p:spPr>
          <a:xfrm>
            <a:off x="7241269" y="3488291"/>
            <a:ext cx="4440549" cy="3369709"/>
          </a:xfrm>
          <a:prstGeom prst="rect">
            <a:avLst/>
          </a:prstGeom>
        </p:spPr>
      </p:pic>
    </p:spTree>
    <p:extLst>
      <p:ext uri="{BB962C8B-B14F-4D97-AF65-F5344CB8AC3E}">
        <p14:creationId xmlns:p14="http://schemas.microsoft.com/office/powerpoint/2010/main" val="546316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82BD55-2912-554A-8D77-D55D30C320F2}"/>
              </a:ext>
            </a:extLst>
          </p:cNvPr>
          <p:cNvPicPr>
            <a:picLocks noChangeAspect="1"/>
          </p:cNvPicPr>
          <p:nvPr/>
        </p:nvPicPr>
        <p:blipFill>
          <a:blip r:embed="rId3"/>
          <a:stretch>
            <a:fillRect/>
          </a:stretch>
        </p:blipFill>
        <p:spPr>
          <a:xfrm>
            <a:off x="2880834" y="0"/>
            <a:ext cx="3435134" cy="6858000"/>
          </a:xfrm>
          <a:prstGeom prst="rect">
            <a:avLst/>
          </a:prstGeom>
        </p:spPr>
      </p:pic>
      <p:pic>
        <p:nvPicPr>
          <p:cNvPr id="8" name="Picture 7">
            <a:extLst>
              <a:ext uri="{FF2B5EF4-FFF2-40B4-BE49-F238E27FC236}">
                <a16:creationId xmlns:a16="http://schemas.microsoft.com/office/drawing/2014/main" id="{3BFFBAE8-EBCB-9041-AC9B-B9539B9F2594}"/>
              </a:ext>
            </a:extLst>
          </p:cNvPr>
          <p:cNvPicPr>
            <a:picLocks noChangeAspect="1"/>
          </p:cNvPicPr>
          <p:nvPr/>
        </p:nvPicPr>
        <p:blipFill>
          <a:blip r:embed="rId4"/>
          <a:stretch>
            <a:fillRect/>
          </a:stretch>
        </p:blipFill>
        <p:spPr>
          <a:xfrm>
            <a:off x="8435725" y="0"/>
            <a:ext cx="2831060" cy="6858000"/>
          </a:xfrm>
          <a:prstGeom prst="rect">
            <a:avLst/>
          </a:prstGeom>
        </p:spPr>
      </p:pic>
    </p:spTree>
    <p:extLst>
      <p:ext uri="{BB962C8B-B14F-4D97-AF65-F5344CB8AC3E}">
        <p14:creationId xmlns:p14="http://schemas.microsoft.com/office/powerpoint/2010/main" val="2325686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4474B7-F4E2-984B-B79F-237B39C96AF3}"/>
              </a:ext>
            </a:extLst>
          </p:cNvPr>
          <p:cNvPicPr>
            <a:picLocks noChangeAspect="1"/>
          </p:cNvPicPr>
          <p:nvPr/>
        </p:nvPicPr>
        <p:blipFill>
          <a:blip r:embed="rId3"/>
          <a:stretch>
            <a:fillRect/>
          </a:stretch>
        </p:blipFill>
        <p:spPr>
          <a:xfrm>
            <a:off x="938689" y="0"/>
            <a:ext cx="10314621" cy="6858000"/>
          </a:xfrm>
          <a:prstGeom prst="rect">
            <a:avLst/>
          </a:prstGeom>
        </p:spPr>
      </p:pic>
    </p:spTree>
    <p:extLst>
      <p:ext uri="{BB962C8B-B14F-4D97-AF65-F5344CB8AC3E}">
        <p14:creationId xmlns:p14="http://schemas.microsoft.com/office/powerpoint/2010/main" val="1939495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4B9BA7-8737-F940-B87E-316E58F9EE84}"/>
              </a:ext>
            </a:extLst>
          </p:cNvPr>
          <p:cNvPicPr>
            <a:picLocks noChangeAspect="1"/>
          </p:cNvPicPr>
          <p:nvPr/>
        </p:nvPicPr>
        <p:blipFill>
          <a:blip r:embed="rId3"/>
          <a:stretch>
            <a:fillRect/>
          </a:stretch>
        </p:blipFill>
        <p:spPr>
          <a:xfrm>
            <a:off x="936806" y="0"/>
            <a:ext cx="10318387" cy="6858000"/>
          </a:xfrm>
          <a:prstGeom prst="rect">
            <a:avLst/>
          </a:prstGeom>
        </p:spPr>
      </p:pic>
    </p:spTree>
    <p:extLst>
      <p:ext uri="{BB962C8B-B14F-4D97-AF65-F5344CB8AC3E}">
        <p14:creationId xmlns:p14="http://schemas.microsoft.com/office/powerpoint/2010/main" val="10885444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1135</Words>
  <Application>Microsoft Macintosh PowerPoint</Application>
  <PresentationFormat>Widescreen</PresentationFormat>
  <Paragraphs>75</Paragraphs>
  <Slides>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CTR_ajf1005_0001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CTR_ajf1005_0001</dc:title>
  <dc:creator>Xiaohui Zhao</dc:creator>
  <cp:lastModifiedBy>Xiaohui Zhao</cp:lastModifiedBy>
  <cp:revision>3</cp:revision>
  <dcterms:created xsi:type="dcterms:W3CDTF">2019-08-09T16:04:58Z</dcterms:created>
  <dcterms:modified xsi:type="dcterms:W3CDTF">2019-08-09T16:16:29Z</dcterms:modified>
</cp:coreProperties>
</file>